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7" r:id="rId2"/>
    <p:sldId id="256" r:id="rId3"/>
    <p:sldId id="258" r:id="rId4"/>
    <p:sldId id="259" r:id="rId5"/>
    <p:sldId id="266" r:id="rId6"/>
    <p:sldId id="260" r:id="rId7"/>
    <p:sldId id="261" r:id="rId8"/>
    <p:sldId id="262" r:id="rId9"/>
    <p:sldId id="263" r:id="rId10"/>
    <p:sldId id="264" r:id="rId11"/>
    <p:sldId id="265" r:id="rId12"/>
  </p:sldIdLst>
  <p:sldSz cx="9144000" cy="6858000" type="screen4x3"/>
  <p:notesSz cx="6881813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98102" y="0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r">
              <a:defRPr sz="1200"/>
            </a:lvl1pPr>
          </a:lstStyle>
          <a:p>
            <a:fld id="{CFD7B6B4-9414-4D22-BF92-0DFC9D95E3BA}" type="datetimeFigureOut">
              <a:rPr lang="en-US" smtClean="0"/>
              <a:t>6/11/2014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r">
              <a:defRPr sz="1200"/>
            </a:lvl1pPr>
          </a:lstStyle>
          <a:p>
            <a:fld id="{58E19C02-7769-4FC1-A31D-3925D8C6EAE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98102" y="0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r">
              <a:defRPr sz="1200"/>
            </a:lvl1pPr>
          </a:lstStyle>
          <a:p>
            <a:fld id="{BF1D37D2-065D-4456-9AA0-DCA9B24D0FB6}" type="datetimeFigureOut">
              <a:rPr lang="en-US" smtClean="0"/>
              <a:pPr/>
              <a:t>6/11/2014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176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46" tIns="46223" rIns="92446" bIns="46223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182" y="4415790"/>
            <a:ext cx="5505450" cy="4183380"/>
          </a:xfrm>
          <a:prstGeom prst="rect">
            <a:avLst/>
          </a:prstGeom>
        </p:spPr>
        <p:txBody>
          <a:bodyPr vert="horz" lIns="92446" tIns="46223" rIns="92446" bIns="46223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r">
              <a:defRPr sz="1200"/>
            </a:lvl1pPr>
          </a:lstStyle>
          <a:p>
            <a:fld id="{880C7D97-0AA9-42D5-9746-32B80A4A969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72C28-7E4E-4EE7-81B2-977DF51A12CD}" type="datetimeFigureOut">
              <a:rPr lang="en-US" smtClean="0"/>
              <a:pPr/>
              <a:t>6/11/2014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451CF-7EFA-4F11-82AD-034D20BA2CF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72C28-7E4E-4EE7-81B2-977DF51A12CD}" type="datetimeFigureOut">
              <a:rPr lang="en-US" smtClean="0"/>
              <a:pPr/>
              <a:t>6/11/2014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451CF-7EFA-4F11-82AD-034D20BA2CF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72C28-7E4E-4EE7-81B2-977DF51A12CD}" type="datetimeFigureOut">
              <a:rPr lang="en-US" smtClean="0"/>
              <a:pPr/>
              <a:t>6/11/2014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451CF-7EFA-4F11-82AD-034D20BA2CF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72C28-7E4E-4EE7-81B2-977DF51A12CD}" type="datetimeFigureOut">
              <a:rPr lang="en-US" smtClean="0"/>
              <a:pPr/>
              <a:t>6/11/2014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451CF-7EFA-4F11-82AD-034D20BA2CF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72C28-7E4E-4EE7-81B2-977DF51A12CD}" type="datetimeFigureOut">
              <a:rPr lang="en-US" smtClean="0"/>
              <a:pPr/>
              <a:t>6/11/2014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451CF-7EFA-4F11-82AD-034D20BA2CF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72C28-7E4E-4EE7-81B2-977DF51A12CD}" type="datetimeFigureOut">
              <a:rPr lang="en-US" smtClean="0"/>
              <a:pPr/>
              <a:t>6/11/2014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451CF-7EFA-4F11-82AD-034D20BA2CF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72C28-7E4E-4EE7-81B2-977DF51A12CD}" type="datetimeFigureOut">
              <a:rPr lang="en-US" smtClean="0"/>
              <a:pPr/>
              <a:t>6/11/2014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451CF-7EFA-4F11-82AD-034D20BA2CF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72C28-7E4E-4EE7-81B2-977DF51A12CD}" type="datetimeFigureOut">
              <a:rPr lang="en-US" smtClean="0"/>
              <a:pPr/>
              <a:t>6/11/2014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451CF-7EFA-4F11-82AD-034D20BA2CF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72C28-7E4E-4EE7-81B2-977DF51A12CD}" type="datetimeFigureOut">
              <a:rPr lang="en-US" smtClean="0"/>
              <a:pPr/>
              <a:t>6/11/2014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451CF-7EFA-4F11-82AD-034D20BA2CF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72C28-7E4E-4EE7-81B2-977DF51A12CD}" type="datetimeFigureOut">
              <a:rPr lang="en-US" smtClean="0"/>
              <a:pPr/>
              <a:t>6/11/2014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451CF-7EFA-4F11-82AD-034D20BA2CF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72C28-7E4E-4EE7-81B2-977DF51A12CD}" type="datetimeFigureOut">
              <a:rPr lang="en-US" smtClean="0"/>
              <a:pPr/>
              <a:t>6/11/2014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451CF-7EFA-4F11-82AD-034D20BA2CF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C72C28-7E4E-4EE7-81B2-977DF51A12CD}" type="datetimeFigureOut">
              <a:rPr lang="en-US" smtClean="0"/>
              <a:pPr/>
              <a:t>6/11/2014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E451CF-7EFA-4F11-82AD-034D20BA2CF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66800" y="2286000"/>
            <a:ext cx="7315200" cy="15696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SAMPLING PROCEDURE</a:t>
            </a:r>
            <a:endParaRPr lang="en-US" sz="48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43" name="TextBox 5"/>
          <p:cNvSpPr txBox="1">
            <a:spLocks noChangeArrowheads="1"/>
          </p:cNvSpPr>
          <p:nvPr/>
        </p:nvSpPr>
        <p:spPr bwMode="auto">
          <a:xfrm>
            <a:off x="6096000" y="5486400"/>
            <a:ext cx="2286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dirty="0">
                <a:latin typeface="Rockwell"/>
              </a:rPr>
              <a:t>Lecture No</a:t>
            </a:r>
            <a:r>
              <a:rPr lang="en-US" b="1">
                <a:latin typeface="Rockwell"/>
              </a:rPr>
              <a:t>: </a:t>
            </a:r>
            <a:r>
              <a:rPr lang="en-US" b="1" smtClean="0">
                <a:latin typeface="Rockwell"/>
              </a:rPr>
              <a:t>09</a:t>
            </a:r>
            <a:endParaRPr lang="en-US" b="1" dirty="0">
              <a:latin typeface="Rockwel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latin typeface="+mn-lt"/>
              </a:rPr>
              <a:t>Advantages of Sampling</a:t>
            </a:r>
            <a:endParaRPr lang="en-US" sz="4000" b="1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r>
              <a:rPr lang="en-US" dirty="0" smtClean="0"/>
              <a:t>Reduce cost – economical</a:t>
            </a:r>
          </a:p>
          <a:p>
            <a:r>
              <a:rPr lang="en-US" dirty="0" smtClean="0"/>
              <a:t>Greater speed and less time consuming</a:t>
            </a:r>
          </a:p>
          <a:p>
            <a:r>
              <a:rPr lang="en-US" dirty="0" smtClean="0"/>
              <a:t>Simplification, collection and tabulation</a:t>
            </a:r>
          </a:p>
          <a:p>
            <a:r>
              <a:rPr lang="en-US" dirty="0" smtClean="0"/>
              <a:t>Greater accuracy</a:t>
            </a:r>
          </a:p>
          <a:p>
            <a:r>
              <a:rPr lang="en-US" dirty="0" smtClean="0"/>
              <a:t>Convenient organization</a:t>
            </a:r>
          </a:p>
          <a:p>
            <a:r>
              <a:rPr lang="en-US" dirty="0" smtClean="0"/>
              <a:t>Suitable in limited resources</a:t>
            </a:r>
          </a:p>
          <a:p>
            <a:r>
              <a:rPr lang="en-US" dirty="0" smtClean="0"/>
              <a:t>Better rapport between investigator and respondents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latin typeface="+mn-lt"/>
              </a:rPr>
              <a:t>Disadvantages of Sampling</a:t>
            </a:r>
            <a:endParaRPr lang="en-US" sz="4000" b="1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456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Sampling may involve biased selection of respondent on the part of research worker</a:t>
            </a:r>
          </a:p>
          <a:p>
            <a:r>
              <a:rPr lang="en-US" dirty="0" smtClean="0"/>
              <a:t>Selection of truly representative sample is very difficult</a:t>
            </a:r>
          </a:p>
          <a:p>
            <a:r>
              <a:rPr lang="en-US" dirty="0" smtClean="0"/>
              <a:t>Sampling method needs a specialized knowledge and in its absence, investigator may commit serious mistakes</a:t>
            </a:r>
          </a:p>
          <a:p>
            <a:r>
              <a:rPr lang="en-US" dirty="0" smtClean="0"/>
              <a:t>It is not suitable where higher standard of accuracy is expected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>
                <a:latin typeface="+mn-lt"/>
              </a:rPr>
              <a:t>SAMPLE</a:t>
            </a:r>
            <a:endParaRPr lang="en-US" sz="4000" dirty="0">
              <a:latin typeface="+mn-lt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752599"/>
            <a:ext cx="8229600" cy="3429001"/>
          </a:xfrm>
        </p:spPr>
        <p:txBody>
          <a:bodyPr/>
          <a:lstStyle/>
          <a:p>
            <a:pPr marL="465138" indent="-465138" algn="just">
              <a:buFont typeface="+mj-lt"/>
              <a:buAutoNum type="arabicPeriod"/>
            </a:pPr>
            <a:r>
              <a:rPr lang="en-US" dirty="0" smtClean="0"/>
              <a:t>Best </a:t>
            </a:r>
            <a:r>
              <a:rPr lang="en-US" dirty="0"/>
              <a:t>(1994</a:t>
            </a:r>
            <a:r>
              <a:rPr lang="en-US" b="1" dirty="0" smtClean="0"/>
              <a:t>) </a:t>
            </a:r>
            <a:r>
              <a:rPr lang="en-US" dirty="0" smtClean="0"/>
              <a:t>“</a:t>
            </a:r>
            <a:r>
              <a:rPr lang="en-US" dirty="0"/>
              <a:t>A small representative group of population is called sample</a:t>
            </a:r>
            <a:r>
              <a:rPr lang="en-US" dirty="0" smtClean="0"/>
              <a:t>.”</a:t>
            </a:r>
          </a:p>
          <a:p>
            <a:pPr marL="514350" indent="-514350" algn="just">
              <a:buFont typeface="+mj-lt"/>
              <a:buAutoNum type="arabicPeriod"/>
            </a:pPr>
            <a:endParaRPr lang="en-US" sz="2000" dirty="0" smtClean="0"/>
          </a:p>
          <a:p>
            <a:pPr marL="465138" indent="-465138" algn="just">
              <a:buFont typeface="+mj-lt"/>
              <a:buAutoNum type="arabicPeriod"/>
            </a:pPr>
            <a:r>
              <a:rPr lang="en-US" dirty="0" smtClean="0"/>
              <a:t>Yadav </a:t>
            </a:r>
            <a:r>
              <a:rPr lang="en-US" dirty="0"/>
              <a:t>(2000</a:t>
            </a:r>
            <a:r>
              <a:rPr lang="en-US" dirty="0" smtClean="0"/>
              <a:t>) “</a:t>
            </a:r>
            <a:r>
              <a:rPr lang="en-US" dirty="0"/>
              <a:t>A small proportion of population selected for analysis is called sample.”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>
                <a:latin typeface="+mn-lt"/>
              </a:rPr>
              <a:t>POPULATION</a:t>
            </a:r>
            <a:endParaRPr lang="en-US" sz="4000" b="1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038600"/>
          </a:xfrm>
        </p:spPr>
        <p:txBody>
          <a:bodyPr/>
          <a:lstStyle/>
          <a:p>
            <a:pPr marL="465138" indent="-465138" algn="just">
              <a:buFont typeface="+mj-lt"/>
              <a:buAutoNum type="arabicPeriod"/>
            </a:pPr>
            <a:r>
              <a:rPr lang="en-US" dirty="0" smtClean="0"/>
              <a:t>Best </a:t>
            </a:r>
            <a:r>
              <a:rPr lang="en-US" dirty="0"/>
              <a:t>(1994) </a:t>
            </a:r>
            <a:r>
              <a:rPr lang="en-US" dirty="0" smtClean="0"/>
              <a:t>“</a:t>
            </a:r>
            <a:r>
              <a:rPr lang="en-US" dirty="0"/>
              <a:t>Population </a:t>
            </a:r>
            <a:r>
              <a:rPr lang="en-US" dirty="0" smtClean="0"/>
              <a:t>is </a:t>
            </a:r>
            <a:r>
              <a:rPr lang="en-US" dirty="0"/>
              <a:t>any group of </a:t>
            </a:r>
            <a:r>
              <a:rPr lang="en-US" dirty="0" smtClean="0"/>
              <a:t>individuals that have one </a:t>
            </a:r>
            <a:r>
              <a:rPr lang="en-US" dirty="0"/>
              <a:t>or more characteristics </a:t>
            </a:r>
            <a:r>
              <a:rPr lang="en-US" dirty="0" smtClean="0"/>
              <a:t>in common”</a:t>
            </a:r>
          </a:p>
          <a:p>
            <a:pPr marL="457200" indent="-457200" algn="just">
              <a:buFont typeface="+mj-lt"/>
              <a:buAutoNum type="arabicPeriod"/>
            </a:pPr>
            <a:endParaRPr lang="en-US" sz="2000" dirty="0"/>
          </a:p>
          <a:p>
            <a:pPr marL="465138" indent="-465138" algn="just">
              <a:buFont typeface="+mj-lt"/>
              <a:buAutoNum type="arabicPeriod"/>
            </a:pPr>
            <a:r>
              <a:rPr lang="en-US" dirty="0" smtClean="0"/>
              <a:t>Sidhu </a:t>
            </a:r>
            <a:r>
              <a:rPr lang="en-US" dirty="0"/>
              <a:t>Kulbir (2002</a:t>
            </a:r>
            <a:r>
              <a:rPr lang="en-US" dirty="0" smtClean="0"/>
              <a:t>) “</a:t>
            </a:r>
            <a:r>
              <a:rPr lang="en-US" dirty="0"/>
              <a:t>Any </a:t>
            </a:r>
            <a:r>
              <a:rPr lang="en-US" dirty="0" smtClean="0"/>
              <a:t>collection of persons, objects or events in </a:t>
            </a:r>
            <a:r>
              <a:rPr lang="en-US" dirty="0"/>
              <a:t>which one is interested is called </a:t>
            </a:r>
            <a:r>
              <a:rPr lang="en-US" dirty="0" smtClean="0"/>
              <a:t>population”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latin typeface="+mn-lt"/>
              </a:rPr>
              <a:t>TYPES OF POPULATION</a:t>
            </a:r>
            <a:endParaRPr lang="en-US" sz="3600" b="1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953000"/>
          </a:xfrm>
        </p:spPr>
        <p:txBody>
          <a:bodyPr>
            <a:normAutofit fontScale="85000" lnSpcReduction="10000"/>
          </a:bodyPr>
          <a:lstStyle/>
          <a:p>
            <a:pPr marL="465138" indent="-465138">
              <a:buNone/>
            </a:pPr>
            <a:r>
              <a:rPr lang="en-US" dirty="0" smtClean="0"/>
              <a:t>1. 	</a:t>
            </a:r>
            <a:r>
              <a:rPr lang="en-US" b="1" dirty="0" smtClean="0"/>
              <a:t>Univariate Sampling</a:t>
            </a:r>
          </a:p>
          <a:p>
            <a:pPr marL="465138" indent="-465138" algn="just">
              <a:buNone/>
            </a:pPr>
            <a:r>
              <a:rPr lang="en-US" dirty="0" smtClean="0"/>
              <a:t>	It </a:t>
            </a:r>
            <a:r>
              <a:rPr lang="en-US" dirty="0"/>
              <a:t>is one in which researcher consider only one characteristics in a time is called </a:t>
            </a:r>
            <a:r>
              <a:rPr lang="en-US" dirty="0" smtClean="0"/>
              <a:t>Univariate </a:t>
            </a:r>
            <a:r>
              <a:rPr lang="en-US" dirty="0"/>
              <a:t>Sampling.</a:t>
            </a:r>
          </a:p>
          <a:p>
            <a:pPr algn="just">
              <a:buNone/>
            </a:pPr>
            <a:endParaRPr lang="en-US" sz="2400" dirty="0"/>
          </a:p>
          <a:p>
            <a:pPr marL="465138" indent="-465138" algn="just">
              <a:buNone/>
            </a:pPr>
            <a:r>
              <a:rPr lang="en-US" dirty="0" smtClean="0"/>
              <a:t>2. 	</a:t>
            </a:r>
            <a:r>
              <a:rPr lang="en-US" b="1" dirty="0" smtClean="0"/>
              <a:t>Bivariate Sampling</a:t>
            </a:r>
          </a:p>
          <a:p>
            <a:pPr marL="465138" indent="-465138" algn="just">
              <a:buNone/>
            </a:pPr>
            <a:r>
              <a:rPr lang="en-US" dirty="0" smtClean="0"/>
              <a:t>	It </a:t>
            </a:r>
            <a:r>
              <a:rPr lang="en-US" dirty="0"/>
              <a:t>is </a:t>
            </a:r>
            <a:r>
              <a:rPr lang="en-US" dirty="0" smtClean="0"/>
              <a:t>one in </a:t>
            </a:r>
            <a:r>
              <a:rPr lang="en-US" dirty="0"/>
              <a:t>which researcher considers two characteristics of population in a time is called </a:t>
            </a:r>
            <a:r>
              <a:rPr lang="en-US" dirty="0" smtClean="0"/>
              <a:t>Bivariate </a:t>
            </a:r>
            <a:r>
              <a:rPr lang="en-US" dirty="0"/>
              <a:t>sampling.</a:t>
            </a:r>
          </a:p>
          <a:p>
            <a:pPr algn="just">
              <a:buNone/>
            </a:pPr>
            <a:endParaRPr lang="en-US" sz="2400" dirty="0"/>
          </a:p>
          <a:p>
            <a:pPr algn="just">
              <a:buNone/>
              <a:tabLst>
                <a:tab pos="465138" algn="l"/>
              </a:tabLst>
            </a:pPr>
            <a:r>
              <a:rPr lang="en-US" dirty="0" smtClean="0"/>
              <a:t>3. 	</a:t>
            </a:r>
            <a:r>
              <a:rPr lang="en-US" b="1" dirty="0" smtClean="0"/>
              <a:t>Multivariate Sampling</a:t>
            </a:r>
          </a:p>
          <a:p>
            <a:pPr marL="465138" indent="-465138" algn="just">
              <a:buNone/>
            </a:pPr>
            <a:r>
              <a:rPr lang="en-US" dirty="0" smtClean="0"/>
              <a:t>	It </a:t>
            </a:r>
            <a:r>
              <a:rPr lang="en-US" dirty="0"/>
              <a:t>is </a:t>
            </a:r>
            <a:r>
              <a:rPr lang="en-US" dirty="0" smtClean="0"/>
              <a:t>one in </a:t>
            </a:r>
            <a:r>
              <a:rPr lang="en-US" dirty="0"/>
              <a:t>which researcher considers three or more </a:t>
            </a:r>
            <a:r>
              <a:rPr lang="en-US" dirty="0" smtClean="0"/>
              <a:t>characteristics are </a:t>
            </a:r>
            <a:r>
              <a:rPr lang="en-US" dirty="0"/>
              <a:t>called </a:t>
            </a:r>
            <a:r>
              <a:rPr lang="en-US" dirty="0" smtClean="0"/>
              <a:t>Multivariate </a:t>
            </a:r>
            <a:r>
              <a:rPr lang="en-US" dirty="0"/>
              <a:t>sampling.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Method of Sampling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lvl="0" indent="-514350">
              <a:buAutoNum type="arabicPeriod"/>
            </a:pPr>
            <a:r>
              <a:rPr lang="en-US" b="1" smtClean="0"/>
              <a:t>Non-probability </a:t>
            </a:r>
            <a:r>
              <a:rPr lang="en-US" b="1" dirty="0" smtClean="0"/>
              <a:t>S</a:t>
            </a:r>
            <a:r>
              <a:rPr lang="en-US" b="1" smtClean="0"/>
              <a:t>ampling</a:t>
            </a:r>
            <a:r>
              <a:rPr lang="en-US" smtClean="0"/>
              <a:t> </a:t>
            </a:r>
            <a:endParaRPr lang="en-US" dirty="0" smtClean="0"/>
          </a:p>
          <a:p>
            <a:pPr marL="514350" lvl="0" indent="-514350"/>
            <a:r>
              <a:rPr lang="en-US" dirty="0" smtClean="0"/>
              <a:t>Purposive or </a:t>
            </a:r>
            <a:r>
              <a:rPr lang="en-US" dirty="0" err="1" smtClean="0"/>
              <a:t>judgemental</a:t>
            </a:r>
            <a:r>
              <a:rPr lang="en-US" dirty="0" smtClean="0"/>
              <a:t> sample</a:t>
            </a:r>
          </a:p>
          <a:p>
            <a:r>
              <a:rPr lang="en-US" dirty="0" smtClean="0"/>
              <a:t> Incidental or accidental</a:t>
            </a:r>
          </a:p>
          <a:p>
            <a:pPr lvl="0">
              <a:buNone/>
            </a:pPr>
            <a:r>
              <a:rPr lang="en-US" b="1" dirty="0" smtClean="0"/>
              <a:t>2. Probability sampling</a:t>
            </a:r>
          </a:p>
          <a:p>
            <a:r>
              <a:rPr lang="en-US" dirty="0" smtClean="0"/>
              <a:t>Simple Random Sampling</a:t>
            </a:r>
          </a:p>
          <a:p>
            <a:r>
              <a:rPr lang="en-US" dirty="0" smtClean="0"/>
              <a:t>Stratified Random sampling </a:t>
            </a:r>
          </a:p>
          <a:p>
            <a:r>
              <a:rPr lang="en-US" dirty="0" smtClean="0"/>
              <a:t>Systematic Sampling </a:t>
            </a:r>
          </a:p>
          <a:p>
            <a:r>
              <a:rPr lang="en-US" dirty="0" smtClean="0"/>
              <a:t>Cluster Sampling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762000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latin typeface="+mn-lt"/>
              </a:rPr>
              <a:t>Characteristics </a:t>
            </a:r>
            <a:r>
              <a:rPr lang="en-US" sz="4000" b="1" dirty="0">
                <a:latin typeface="+mn-lt"/>
              </a:rPr>
              <a:t>of Sampling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105400"/>
          </a:xfrm>
        </p:spPr>
        <p:txBody>
          <a:bodyPr>
            <a:normAutofit fontScale="92500"/>
          </a:bodyPr>
          <a:lstStyle/>
          <a:p>
            <a:pPr marL="0" indent="0" algn="just">
              <a:buNone/>
            </a:pPr>
            <a:r>
              <a:rPr lang="en-US" dirty="0" smtClean="0"/>
              <a:t>Gay, L.R (2000) “the </a:t>
            </a:r>
            <a:r>
              <a:rPr lang="en-US" dirty="0"/>
              <a:t>process of obtaining the sample </a:t>
            </a:r>
            <a:r>
              <a:rPr lang="en-US" dirty="0" smtClean="0"/>
              <a:t>from </a:t>
            </a:r>
            <a:r>
              <a:rPr lang="en-US" dirty="0"/>
              <a:t>the population is called </a:t>
            </a:r>
            <a:r>
              <a:rPr lang="en-US" dirty="0" smtClean="0"/>
              <a:t>sampling. The term sampling is first use by Bowley, A.L in (1754). </a:t>
            </a:r>
          </a:p>
          <a:p>
            <a:pPr marL="0" indent="0" algn="just">
              <a:buNone/>
            </a:pPr>
            <a:endParaRPr lang="en-US" sz="2200" dirty="0" smtClean="0"/>
          </a:p>
          <a:p>
            <a:pPr lvl="0"/>
            <a:r>
              <a:rPr lang="en-US" dirty="0"/>
              <a:t>Sampling use when the population is very large.</a:t>
            </a:r>
          </a:p>
          <a:p>
            <a:pPr lvl="0"/>
            <a:r>
              <a:rPr lang="en-US" dirty="0"/>
              <a:t>It saves lot of time money and energy.</a:t>
            </a:r>
          </a:p>
          <a:p>
            <a:pPr lvl="0"/>
            <a:r>
              <a:rPr lang="en-US" dirty="0" smtClean="0"/>
              <a:t>To make homogeneous unit of an </a:t>
            </a:r>
            <a:r>
              <a:rPr lang="en-US" dirty="0"/>
              <a:t>area sampling is very useful.</a:t>
            </a:r>
          </a:p>
          <a:p>
            <a:pPr lvl="0"/>
            <a:r>
              <a:rPr lang="en-US" dirty="0"/>
              <a:t>It is </a:t>
            </a:r>
            <a:r>
              <a:rPr lang="en-US" dirty="0" smtClean="0"/>
              <a:t>used </a:t>
            </a:r>
            <a:r>
              <a:rPr lang="en-US" dirty="0"/>
              <a:t>when data is unlimited </a:t>
            </a:r>
          </a:p>
          <a:p>
            <a:r>
              <a:rPr lang="en-US" dirty="0"/>
              <a:t>It is used when 100% accuracy is not </a:t>
            </a:r>
            <a:r>
              <a:rPr lang="en-US" dirty="0" smtClean="0"/>
              <a:t>required</a:t>
            </a:r>
          </a:p>
          <a:p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09600"/>
            <a:ext cx="8229600" cy="5516563"/>
          </a:xfrm>
        </p:spPr>
        <p:txBody>
          <a:bodyPr>
            <a:normAutofit lnSpcReduction="10000"/>
          </a:bodyPr>
          <a:lstStyle/>
          <a:p>
            <a:pPr algn="just"/>
            <a:r>
              <a:rPr lang="en-US" dirty="0" smtClean="0"/>
              <a:t>A good sample is adequate in size so that it can become really reliable</a:t>
            </a:r>
          </a:p>
          <a:p>
            <a:pPr algn="just"/>
            <a:r>
              <a:rPr lang="en-US" dirty="0" smtClean="0"/>
              <a:t>A good sample reproduces the characteristics of the population with the greatest possible accuracy, of course within restrictions imposed by its size</a:t>
            </a:r>
          </a:p>
          <a:p>
            <a:pPr algn="just"/>
            <a:r>
              <a:rPr lang="en-US" dirty="0" smtClean="0"/>
              <a:t>A sample should be free from error due to bias or deliberate selection of the unit of sample</a:t>
            </a:r>
          </a:p>
          <a:p>
            <a:pPr algn="just"/>
            <a:r>
              <a:rPr lang="en-US" dirty="0" smtClean="0"/>
              <a:t>Properly selected small samples may be relatively much reliable than large samples poorly selected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latin typeface="+mn-lt"/>
              </a:rPr>
              <a:t>Steps in Sampling Procedure</a:t>
            </a:r>
            <a:endParaRPr lang="en-US" sz="4000" b="1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87680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 smtClean="0"/>
              <a:t>Cochran, W.C has suggested the following principle steps in the sampling procedure.</a:t>
            </a:r>
          </a:p>
          <a:p>
            <a:pPr>
              <a:buNone/>
            </a:pPr>
            <a:endParaRPr lang="en-US" sz="2200" dirty="0" smtClean="0"/>
          </a:p>
          <a:p>
            <a:pPr marL="514350" indent="-514350" algn="just">
              <a:buFont typeface="+mj-lt"/>
              <a:buAutoNum type="arabicPeriod"/>
            </a:pPr>
            <a:r>
              <a:rPr lang="en-US" dirty="0" smtClean="0"/>
              <a:t>Formulation of clear statement of objectives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en-US" dirty="0" smtClean="0"/>
              <a:t>Clear demarcation and definition of the population to be sampled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en-US" dirty="0" smtClean="0"/>
              <a:t>Use of appropriate tools and devices of measurement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en-US" dirty="0" smtClean="0"/>
              <a:t>No overlapping in the choice of sampling unit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en-US" dirty="0" smtClean="0"/>
              <a:t>Selection of adequate size of the samples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09600"/>
            <a:ext cx="8229600" cy="5516563"/>
          </a:xfrm>
        </p:spPr>
        <p:txBody>
          <a:bodyPr/>
          <a:lstStyle/>
          <a:p>
            <a:r>
              <a:rPr lang="en-US" dirty="0" smtClean="0"/>
              <a:t>Supervision of the work</a:t>
            </a:r>
          </a:p>
          <a:p>
            <a:r>
              <a:rPr lang="en-US" dirty="0" smtClean="0"/>
              <a:t>Collection of samples</a:t>
            </a:r>
          </a:p>
          <a:p>
            <a:r>
              <a:rPr lang="en-US" dirty="0" smtClean="0"/>
              <a:t>Tabulation and analysis of samples</a:t>
            </a:r>
          </a:p>
          <a:p>
            <a:r>
              <a:rPr lang="en-US" dirty="0" smtClean="0"/>
              <a:t>Dissemination of the information obtained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425</Words>
  <Application>Microsoft Office PowerPoint</Application>
  <PresentationFormat>On-screen Show (4:3)</PresentationFormat>
  <Paragraphs>65</Paragraphs>
  <Slides>11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Slide 1</vt:lpstr>
      <vt:lpstr>SAMPLE</vt:lpstr>
      <vt:lpstr>POPULATION</vt:lpstr>
      <vt:lpstr>TYPES OF POPULATION</vt:lpstr>
      <vt:lpstr>Method of Sampling</vt:lpstr>
      <vt:lpstr>Characteristics of Sampling</vt:lpstr>
      <vt:lpstr>Slide 7</vt:lpstr>
      <vt:lpstr>Steps in Sampling Procedure</vt:lpstr>
      <vt:lpstr>Slide 9</vt:lpstr>
      <vt:lpstr>Advantages of Sampling</vt:lpstr>
      <vt:lpstr>Disadvantages of Sampling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Common</dc:creator>
  <cp:lastModifiedBy>User</cp:lastModifiedBy>
  <cp:revision>29</cp:revision>
  <dcterms:created xsi:type="dcterms:W3CDTF">2013-01-14T04:23:49Z</dcterms:created>
  <dcterms:modified xsi:type="dcterms:W3CDTF">2014-06-11T05:41:18Z</dcterms:modified>
</cp:coreProperties>
</file>